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28"/>
  </p:notesMasterIdLst>
  <p:handoutMasterIdLst>
    <p:handoutMasterId r:id="rId29"/>
  </p:handoutMasterIdLst>
  <p:sldIdLst>
    <p:sldId id="257" r:id="rId2"/>
    <p:sldId id="298" r:id="rId3"/>
    <p:sldId id="276" r:id="rId4"/>
    <p:sldId id="272" r:id="rId5"/>
    <p:sldId id="278" r:id="rId6"/>
    <p:sldId id="294" r:id="rId7"/>
    <p:sldId id="279" r:id="rId8"/>
    <p:sldId id="277" r:id="rId9"/>
    <p:sldId id="280" r:id="rId10"/>
    <p:sldId id="281" r:id="rId11"/>
    <p:sldId id="282" r:id="rId12"/>
    <p:sldId id="295" r:id="rId13"/>
    <p:sldId id="296" r:id="rId14"/>
    <p:sldId id="297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9" r:id="rId27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685" userDrawn="1">
          <p15:clr>
            <a:srgbClr val="A4A3A4"/>
          </p15:clr>
        </p15:guide>
        <p15:guide id="4" pos="224" userDrawn="1">
          <p15:clr>
            <a:srgbClr val="A4A3A4"/>
          </p15:clr>
        </p15:guide>
        <p15:guide id="10" pos="5420">
          <p15:clr>
            <a:srgbClr val="A4A3A4"/>
          </p15:clr>
        </p15:guide>
        <p15:guide id="11" orient="horz" pos="34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CDDF"/>
    <a:srgbClr val="71B253"/>
    <a:srgbClr val="DAE592"/>
    <a:srgbClr val="FCF560"/>
    <a:srgbClr val="ECCECE"/>
    <a:srgbClr val="D6B0B0"/>
    <a:srgbClr val="DBBF7D"/>
    <a:srgbClr val="B4D5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37" autoAdjust="0"/>
    <p:restoredTop sz="67577" autoAdjust="0"/>
  </p:normalViewPr>
  <p:slideViewPr>
    <p:cSldViewPr>
      <p:cViewPr varScale="1">
        <p:scale>
          <a:sx n="115" d="100"/>
          <a:sy n="115" d="100"/>
        </p:scale>
        <p:origin x="1824" y="184"/>
      </p:cViewPr>
      <p:guideLst>
        <p:guide orient="horz" pos="685"/>
        <p:guide pos="224"/>
        <p:guide pos="5420"/>
        <p:guide orient="horz" pos="3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24" d="100"/>
          <a:sy n="124" d="100"/>
        </p:scale>
        <p:origin x="246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4CDD7-334A-47F7-AA70-C65E81D40FF8}" type="datetimeFigureOut">
              <a:rPr lang="de-CH" smtClean="0"/>
              <a:t>08.11.15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0023C-BE12-4E23-A9FC-9F1F829A7A6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13668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9C73F-6D0C-4D3A-85DE-AA0500D6E797}" type="datetimeFigureOut">
              <a:rPr lang="en-US" smtClean="0"/>
              <a:pPr/>
              <a:t>11/8/15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17356-88F1-48F6-96E1-CFECF4831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66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02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10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48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57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6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83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33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32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21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72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 über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Microsoft’s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Power BI Tool. </a:t>
            </a:r>
          </a:p>
          <a:p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Intelligence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Big Data, </a:t>
            </a:r>
            <a:r>
              <a:rPr lang="de-CH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Datenverbindungen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Datenvisualisierung beschäftigen</a:t>
            </a:r>
            <a:r>
              <a:rPr lang="de-DE" dirty="0" smtClean="0">
                <a:effectLst/>
              </a:rPr>
              <a:t> </a:t>
            </a:r>
          </a:p>
          <a:p>
            <a:r>
              <a:rPr lang="de-DE" dirty="0" smtClean="0">
                <a:effectLst/>
              </a:rPr>
              <a:t>Theorie sowie Praxisteil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93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99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7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1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90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9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35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0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08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49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4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360000" y="360000"/>
            <a:ext cx="8424000" cy="252000"/>
          </a:xfrm>
          <a:prstGeom prst="rect">
            <a:avLst/>
          </a:prstGeom>
          <a:solidFill>
            <a:srgbClr val="41AF37"/>
          </a:solidFill>
          <a:ln w="0">
            <a:noFill/>
            <a:miter lim="800000"/>
            <a:headEnd/>
            <a:tailEnd/>
          </a:ln>
        </p:spPr>
        <p:txBody>
          <a:bodyPr wrap="none" lIns="0" tIns="50400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5" name="Textplatzhalter 2"/>
          <p:cNvSpPr txBox="1">
            <a:spLocks/>
          </p:cNvSpPr>
          <p:nvPr userDrawn="1"/>
        </p:nvSpPr>
        <p:spPr>
          <a:xfrm>
            <a:off x="360000" y="360000"/>
            <a:ext cx="7444441" cy="241905"/>
          </a:xfrm>
          <a:prstGeom prst="rect">
            <a:avLst/>
          </a:prstGeom>
        </p:spPr>
        <p:txBody>
          <a:bodyPr vert="horz" lIns="46800" tIns="0" rIns="46800" bIns="0" rtlCol="0" anchor="ctr" anchorCtr="0">
            <a:noAutofit/>
          </a:bodyPr>
          <a:lstStyle/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Digicomp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lo Offc" pitchFamily="34" charset="0"/>
                <a:ea typeface="+mn-ea"/>
                <a:cs typeface="+mn-cs"/>
              </a:rPr>
              <a:t>	</a:t>
            </a:r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lo Offc" pitchFamily="34" charset="0"/>
              <a:ea typeface="+mn-ea"/>
              <a:cs typeface="+mn-cs"/>
            </a:endParaRPr>
          </a:p>
        </p:txBody>
      </p:sp>
      <p:sp>
        <p:nvSpPr>
          <p:cNvPr id="6" name="Textplatzhalter 2"/>
          <p:cNvSpPr txBox="1">
            <a:spLocks/>
          </p:cNvSpPr>
          <p:nvPr userDrawn="1"/>
        </p:nvSpPr>
        <p:spPr>
          <a:xfrm>
            <a:off x="8172400" y="361573"/>
            <a:ext cx="607770" cy="242276"/>
          </a:xfrm>
          <a:prstGeom prst="rect">
            <a:avLst/>
          </a:prstGeom>
        </p:spPr>
        <p:txBody>
          <a:bodyPr vert="horz" lIns="0" tIns="0" rIns="46800" bIns="0" rtlCol="0" anchor="ctr" anchorCtr="0">
            <a:noAutofit/>
          </a:bodyPr>
          <a:lstStyle/>
          <a:p>
            <a:pPr marL="225425" marR="0" lvl="0" indent="-225425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fld id="{7FFF4F83-1D13-4EF6-8E57-4929909D3C2E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225425" marR="0" lvl="0" indent="-225425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rafik 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4564800"/>
            <a:ext cx="1620000" cy="217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P:\Marketing and Communication\DTP_BETA\Bilder\Bilderwelten\Bilderwelten 2013\2013_Bilderwelten\IT_Pro\IT_Pro_rgb_flat.t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065" y="842539"/>
            <a:ext cx="8424000" cy="1438500"/>
          </a:xfrm>
          <a:prstGeom prst="rect">
            <a:avLst/>
          </a:prstGeom>
          <a:noFill/>
        </p:spPr>
      </p:pic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57694" y="2571750"/>
            <a:ext cx="8587047" cy="1800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2800">
                <a:latin typeface="+mn-lt"/>
              </a:defRPr>
            </a:lvl1pPr>
          </a:lstStyle>
          <a:p>
            <a:pPr lvl="0"/>
            <a:r>
              <a:rPr lang="de-DE" dirty="0" smtClean="0"/>
              <a:t>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6174067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225">
          <p15:clr>
            <a:srgbClr val="FBAE40"/>
          </p15:clr>
        </p15:guide>
        <p15:guide id="3" pos="553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K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360000" y="360000"/>
            <a:ext cx="8424000" cy="252000"/>
          </a:xfrm>
          <a:prstGeom prst="rect">
            <a:avLst/>
          </a:prstGeom>
          <a:solidFill>
            <a:srgbClr val="41AF37"/>
          </a:solidFill>
          <a:ln w="0">
            <a:noFill/>
            <a:miter lim="800000"/>
            <a:headEnd/>
            <a:tailEnd/>
          </a:ln>
        </p:spPr>
        <p:txBody>
          <a:bodyPr wrap="none" lIns="0" tIns="50400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5" name="Textplatzhalter 2"/>
          <p:cNvSpPr txBox="1">
            <a:spLocks/>
          </p:cNvSpPr>
          <p:nvPr userDrawn="1"/>
        </p:nvSpPr>
        <p:spPr>
          <a:xfrm>
            <a:off x="360000" y="360000"/>
            <a:ext cx="7444441" cy="241905"/>
          </a:xfrm>
          <a:prstGeom prst="rect">
            <a:avLst/>
          </a:prstGeom>
        </p:spPr>
        <p:txBody>
          <a:bodyPr vert="horz" lIns="46800" tIns="0" rIns="46800" bIns="0" rtlCol="0" anchor="ctr" anchorCtr="0">
            <a:noAutofit/>
          </a:bodyPr>
          <a:lstStyle/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Digicomp</a:t>
            </a:r>
            <a:r>
              <a:rPr kumimoji="0" lang="de-DE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Microsoft Evolution Day 2015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lo Offc" pitchFamily="34" charset="0"/>
                <a:ea typeface="+mn-ea"/>
                <a:cs typeface="+mn-cs"/>
              </a:rPr>
              <a:t>	</a:t>
            </a:r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lo Offc" pitchFamily="34" charset="0"/>
              <a:ea typeface="+mn-ea"/>
              <a:cs typeface="+mn-cs"/>
            </a:endParaRPr>
          </a:p>
        </p:txBody>
      </p:sp>
      <p:sp>
        <p:nvSpPr>
          <p:cNvPr id="6" name="Textplatzhalter 2"/>
          <p:cNvSpPr txBox="1">
            <a:spLocks/>
          </p:cNvSpPr>
          <p:nvPr userDrawn="1"/>
        </p:nvSpPr>
        <p:spPr>
          <a:xfrm>
            <a:off x="8172400" y="361573"/>
            <a:ext cx="607770" cy="242276"/>
          </a:xfrm>
          <a:prstGeom prst="rect">
            <a:avLst/>
          </a:prstGeom>
        </p:spPr>
        <p:txBody>
          <a:bodyPr vert="horz" lIns="0" tIns="0" rIns="46800" bIns="0" rtlCol="0" anchor="ctr" anchorCtr="0">
            <a:noAutofit/>
          </a:bodyPr>
          <a:lstStyle/>
          <a:p>
            <a:pPr marL="225425" marR="0" lvl="0" indent="-225425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fld id="{7FFF4F83-1D13-4EF6-8E57-4929909D3C2E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225425" marR="0" lvl="0" indent="-225425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rafik 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4564800"/>
            <a:ext cx="1620000" cy="21770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57694" y="2571751"/>
            <a:ext cx="8587047" cy="118393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71B253"/>
              </a:buClr>
              <a:buSzPct val="90000"/>
              <a:buFont typeface="Wingdings" panose="05000000000000000000" pitchFamily="2" charset="2"/>
              <a:buNone/>
              <a:tabLst/>
              <a:defRPr sz="2400">
                <a:latin typeface="+mn-lt"/>
              </a:defRPr>
            </a:lvl1pPr>
          </a:lstStyle>
          <a:p>
            <a:pPr lvl="0"/>
            <a:r>
              <a:rPr lang="de-DE" dirty="0" smtClean="0"/>
              <a:t>Kurstitel hinzufügen</a:t>
            </a:r>
          </a:p>
          <a:p>
            <a:pPr lvl="0"/>
            <a:endParaRPr lang="de-DE" dirty="0" smtClean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76" b="40564"/>
          <a:stretch/>
        </p:blipFill>
        <p:spPr>
          <a:xfrm>
            <a:off x="378296" y="843557"/>
            <a:ext cx="8400000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682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225">
          <p15:clr>
            <a:srgbClr val="FBAE40"/>
          </p15:clr>
        </p15:guide>
        <p15:guide id="3" pos="5535">
          <p15:clr>
            <a:srgbClr val="FBAE40"/>
          </p15:clr>
        </p15:guide>
        <p15:guide id="0" orient="horz" pos="275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706901"/>
            <a:ext cx="8568951" cy="568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1" y="1370013"/>
            <a:ext cx="8576596" cy="3262312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300"/>
              </a:spcAft>
              <a:defRPr/>
            </a:lvl2pPr>
            <a:lvl3pPr>
              <a:lnSpc>
                <a:spcPct val="100000"/>
              </a:lnSpc>
              <a:spcAft>
                <a:spcPts val="300"/>
              </a:spcAft>
              <a:defRPr/>
            </a:lvl3pPr>
            <a:lvl4pPr>
              <a:lnSpc>
                <a:spcPct val="100000"/>
              </a:lnSpc>
              <a:spcAft>
                <a:spcPts val="300"/>
              </a:spcAft>
              <a:defRPr/>
            </a:lvl4pPr>
            <a:lvl5pPr>
              <a:lnSpc>
                <a:spcPct val="100000"/>
              </a:lnSpc>
              <a:spcAft>
                <a:spcPts val="300"/>
              </a:spcAft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sp>
        <p:nvSpPr>
          <p:cNvPr id="7" name="Textplatzhalter 2"/>
          <p:cNvSpPr txBox="1">
            <a:spLocks/>
          </p:cNvSpPr>
          <p:nvPr userDrawn="1"/>
        </p:nvSpPr>
        <p:spPr>
          <a:xfrm>
            <a:off x="8175600" y="361573"/>
            <a:ext cx="607770" cy="2422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fld id="{7FFF4F83-1D13-4EF6-8E57-4929909D3C2E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225425" marR="0" lvl="0" indent="-225425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Gerade Verbindung 2"/>
          <p:cNvSpPr>
            <a:spLocks noChangeShapeType="1"/>
          </p:cNvSpPr>
          <p:nvPr userDrawn="1"/>
        </p:nvSpPr>
        <p:spPr bwMode="auto">
          <a:xfrm>
            <a:off x="359568" y="609228"/>
            <a:ext cx="8422481" cy="0"/>
          </a:xfrm>
          <a:prstGeom prst="line">
            <a:avLst/>
          </a:prstGeom>
          <a:noFill/>
          <a:ln w="381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platzhalter 2"/>
          <p:cNvSpPr txBox="1">
            <a:spLocks/>
          </p:cNvSpPr>
          <p:nvPr userDrawn="1"/>
        </p:nvSpPr>
        <p:spPr>
          <a:xfrm>
            <a:off x="354723" y="360000"/>
            <a:ext cx="7444441" cy="24190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Digicomp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Microsoft Evolution Day 2015		</a:t>
            </a:r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882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370013"/>
            <a:ext cx="4244280" cy="3262312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300"/>
              </a:spcAft>
              <a:defRPr/>
            </a:lvl2pPr>
            <a:lvl3pPr>
              <a:lnSpc>
                <a:spcPct val="100000"/>
              </a:lnSpc>
              <a:spcAft>
                <a:spcPts val="300"/>
              </a:spcAft>
              <a:defRPr/>
            </a:lvl3pPr>
            <a:lvl4pPr>
              <a:lnSpc>
                <a:spcPct val="100000"/>
              </a:lnSpc>
              <a:spcAft>
                <a:spcPts val="300"/>
              </a:spcAft>
              <a:defRPr/>
            </a:lvl4pPr>
            <a:lvl5pPr>
              <a:lnSpc>
                <a:spcPct val="100000"/>
              </a:lnSpc>
              <a:spcAft>
                <a:spcPts val="300"/>
              </a:spcAft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4179916" cy="3262312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300"/>
              </a:spcAft>
              <a:defRPr/>
            </a:lvl2pPr>
            <a:lvl3pPr>
              <a:lnSpc>
                <a:spcPct val="100000"/>
              </a:lnSpc>
              <a:spcAft>
                <a:spcPts val="300"/>
              </a:spcAft>
              <a:defRPr/>
            </a:lvl3pPr>
            <a:lvl4pPr>
              <a:lnSpc>
                <a:spcPct val="100000"/>
              </a:lnSpc>
              <a:spcAft>
                <a:spcPts val="300"/>
              </a:spcAft>
              <a:defRPr/>
            </a:lvl4pPr>
            <a:lvl5pPr>
              <a:lnSpc>
                <a:spcPct val="100000"/>
              </a:lnSpc>
              <a:spcAft>
                <a:spcPts val="300"/>
              </a:spcAft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sp>
        <p:nvSpPr>
          <p:cNvPr id="8" name="Textplatzhalter 2"/>
          <p:cNvSpPr txBox="1">
            <a:spLocks/>
          </p:cNvSpPr>
          <p:nvPr userDrawn="1"/>
        </p:nvSpPr>
        <p:spPr>
          <a:xfrm>
            <a:off x="8175600" y="361573"/>
            <a:ext cx="607770" cy="2422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fld id="{7FFF4F83-1D13-4EF6-8E57-4929909D3C2E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225425" marR="0" lvl="0" indent="-225425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Gerade Verbindung 2"/>
          <p:cNvSpPr>
            <a:spLocks noChangeShapeType="1"/>
          </p:cNvSpPr>
          <p:nvPr userDrawn="1"/>
        </p:nvSpPr>
        <p:spPr bwMode="auto">
          <a:xfrm>
            <a:off x="359568" y="609228"/>
            <a:ext cx="8422481" cy="0"/>
          </a:xfrm>
          <a:prstGeom prst="line">
            <a:avLst/>
          </a:prstGeom>
          <a:noFill/>
          <a:ln w="381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platzhalter 2"/>
          <p:cNvSpPr txBox="1">
            <a:spLocks/>
          </p:cNvSpPr>
          <p:nvPr userDrawn="1"/>
        </p:nvSpPr>
        <p:spPr>
          <a:xfrm>
            <a:off x="354723" y="360000"/>
            <a:ext cx="7444441" cy="24190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Digicomp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Microsoft Evolution Day 2015				</a:t>
            </a:r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51520" y="706901"/>
            <a:ext cx="8568951" cy="568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97683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218910"/>
            <a:ext cx="8576596" cy="303163"/>
          </a:xfrm>
        </p:spPr>
        <p:txBody>
          <a:bodyPr tIns="0" bIns="0" anchor="b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Textplatzhalter 2"/>
          <p:cNvSpPr txBox="1">
            <a:spLocks/>
          </p:cNvSpPr>
          <p:nvPr userDrawn="1"/>
        </p:nvSpPr>
        <p:spPr>
          <a:xfrm>
            <a:off x="8175600" y="361573"/>
            <a:ext cx="607770" cy="2422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fld id="{7FFF4F83-1D13-4EF6-8E57-4929909D3C2E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225425" marR="0" lvl="0" indent="-225425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Gerade Verbindung 2"/>
          <p:cNvSpPr>
            <a:spLocks noChangeShapeType="1"/>
          </p:cNvSpPr>
          <p:nvPr userDrawn="1"/>
        </p:nvSpPr>
        <p:spPr bwMode="auto">
          <a:xfrm>
            <a:off x="359568" y="609228"/>
            <a:ext cx="8422481" cy="0"/>
          </a:xfrm>
          <a:prstGeom prst="line">
            <a:avLst/>
          </a:prstGeom>
          <a:noFill/>
          <a:ln w="381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platzhalter 2"/>
          <p:cNvSpPr txBox="1">
            <a:spLocks/>
          </p:cNvSpPr>
          <p:nvPr userDrawn="1"/>
        </p:nvSpPr>
        <p:spPr>
          <a:xfrm>
            <a:off x="354723" y="360000"/>
            <a:ext cx="7444441" cy="24190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Digicomp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Microsoft Evolution Day 2015				</a:t>
            </a:r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251520" y="796489"/>
            <a:ext cx="8568951" cy="374187"/>
          </a:xfrm>
        </p:spPr>
        <p:txBody>
          <a:bodyPr tIns="0" bIns="0"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251520" y="1635646"/>
            <a:ext cx="8569325" cy="3003029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504643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681" userDrawn="1">
          <p15:clr>
            <a:srgbClr val="FBAE40"/>
          </p15:clr>
        </p15:guide>
        <p15:guide id="2" orient="horz" pos="1183" userDrawn="1">
          <p15:clr>
            <a:srgbClr val="FBAE40"/>
          </p15:clr>
        </p15:guide>
        <p15:guide id="3" orient="horz" pos="92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r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218910"/>
            <a:ext cx="8576596" cy="303163"/>
          </a:xfrm>
        </p:spPr>
        <p:txBody>
          <a:bodyPr tIns="0" bIns="0" anchor="b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Textplatzhalter 2"/>
          <p:cNvSpPr txBox="1">
            <a:spLocks/>
          </p:cNvSpPr>
          <p:nvPr userDrawn="1"/>
        </p:nvSpPr>
        <p:spPr>
          <a:xfrm>
            <a:off x="8175600" y="361573"/>
            <a:ext cx="607770" cy="2422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fld id="{7FFF4F83-1D13-4EF6-8E57-4929909D3C2E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225425" marR="0" lvl="0" indent="-225425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Gerade Verbindung 2"/>
          <p:cNvSpPr>
            <a:spLocks noChangeShapeType="1"/>
          </p:cNvSpPr>
          <p:nvPr userDrawn="1"/>
        </p:nvSpPr>
        <p:spPr bwMode="auto">
          <a:xfrm>
            <a:off x="359568" y="609228"/>
            <a:ext cx="8422481" cy="0"/>
          </a:xfrm>
          <a:prstGeom prst="line">
            <a:avLst/>
          </a:prstGeom>
          <a:noFill/>
          <a:ln w="381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platzhalter 2"/>
          <p:cNvSpPr txBox="1">
            <a:spLocks/>
          </p:cNvSpPr>
          <p:nvPr userDrawn="1"/>
        </p:nvSpPr>
        <p:spPr>
          <a:xfrm>
            <a:off x="354723" y="360000"/>
            <a:ext cx="7444441" cy="24190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Digicomp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Microsoft Evolution Day 2015				</a:t>
            </a:r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251520" y="796489"/>
            <a:ext cx="8568951" cy="374187"/>
          </a:xfrm>
        </p:spPr>
        <p:txBody>
          <a:bodyPr tIns="0" bIns="0"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4" name="Tabellenplatzhalter 3"/>
          <p:cNvSpPr>
            <a:spLocks noGrp="1"/>
          </p:cNvSpPr>
          <p:nvPr>
            <p:ph type="tbl" sz="quarter" idx="10" hasCustomPrompt="1"/>
          </p:nvPr>
        </p:nvSpPr>
        <p:spPr>
          <a:xfrm>
            <a:off x="357188" y="1635125"/>
            <a:ext cx="8429625" cy="30035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 smtClean="0"/>
              <a:t>Tabelle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242495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681">
          <p15:clr>
            <a:srgbClr val="FBAE40"/>
          </p15:clr>
        </p15:guide>
        <p15:guide id="2" orient="horz" pos="1183">
          <p15:clr>
            <a:srgbClr val="FBAE40"/>
          </p15:clr>
        </p15:guide>
        <p15:guide id="3" orient="horz" pos="927">
          <p15:clr>
            <a:srgbClr val="FBAE40"/>
          </p15:clr>
        </p15:guide>
        <p15:guide id="0" pos="225" userDrawn="1">
          <p15:clr>
            <a:srgbClr val="FBAE40"/>
          </p15:clr>
        </p15:guide>
        <p15:guide id="4" pos="5535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203598"/>
            <a:ext cx="4247455" cy="375171"/>
          </a:xfrm>
        </p:spPr>
        <p:txBody>
          <a:bodyPr anchor="b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1707654"/>
            <a:ext cx="4247455" cy="293102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49" y="1203598"/>
            <a:ext cx="4207279" cy="375171"/>
          </a:xfrm>
        </p:spPr>
        <p:txBody>
          <a:bodyPr anchor="b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49" y="1707654"/>
            <a:ext cx="4207279" cy="293102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sp>
        <p:nvSpPr>
          <p:cNvPr id="10" name="Textplatzhalter 2"/>
          <p:cNvSpPr txBox="1">
            <a:spLocks/>
          </p:cNvSpPr>
          <p:nvPr userDrawn="1"/>
        </p:nvSpPr>
        <p:spPr>
          <a:xfrm>
            <a:off x="8175600" y="361573"/>
            <a:ext cx="607770" cy="2422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fld id="{7FFF4F83-1D13-4EF6-8E57-4929909D3C2E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225425" marR="0" lvl="0" indent="-225425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Gerade Verbindung 2"/>
          <p:cNvSpPr>
            <a:spLocks noChangeShapeType="1"/>
          </p:cNvSpPr>
          <p:nvPr userDrawn="1"/>
        </p:nvSpPr>
        <p:spPr bwMode="auto">
          <a:xfrm>
            <a:off x="359568" y="609228"/>
            <a:ext cx="8422481" cy="0"/>
          </a:xfrm>
          <a:prstGeom prst="line">
            <a:avLst/>
          </a:prstGeom>
          <a:noFill/>
          <a:ln w="381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platzhalter 2"/>
          <p:cNvSpPr txBox="1">
            <a:spLocks/>
          </p:cNvSpPr>
          <p:nvPr userDrawn="1"/>
        </p:nvSpPr>
        <p:spPr>
          <a:xfrm>
            <a:off x="354723" y="360000"/>
            <a:ext cx="7444441" cy="24190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Digicomp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Microsoft Evolution Day 2015				</a:t>
            </a:r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251520" y="796489"/>
            <a:ext cx="8568951" cy="374187"/>
          </a:xfrm>
        </p:spPr>
        <p:txBody>
          <a:bodyPr tIns="0" bIns="0"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45023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251520" y="706901"/>
            <a:ext cx="8568951" cy="568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8" name="Textplatzhalter 2"/>
          <p:cNvSpPr txBox="1">
            <a:spLocks/>
          </p:cNvSpPr>
          <p:nvPr userDrawn="1"/>
        </p:nvSpPr>
        <p:spPr>
          <a:xfrm>
            <a:off x="8175600" y="361573"/>
            <a:ext cx="607770" cy="2422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lo Offc" pitchFamily="34" charset="0"/>
                <a:ea typeface="+mn-ea"/>
                <a:cs typeface="+mn-cs"/>
              </a:rPr>
              <a:t>Calibri</a:t>
            </a:r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lo Offc" pitchFamily="34" charset="0"/>
              <a:ea typeface="+mn-ea"/>
              <a:cs typeface="+mn-cs"/>
            </a:endParaRPr>
          </a:p>
        </p:txBody>
      </p:sp>
      <p:sp>
        <p:nvSpPr>
          <p:cNvPr id="9" name="Gerade Verbindung 2"/>
          <p:cNvSpPr>
            <a:spLocks noChangeShapeType="1"/>
          </p:cNvSpPr>
          <p:nvPr userDrawn="1"/>
        </p:nvSpPr>
        <p:spPr bwMode="auto">
          <a:xfrm>
            <a:off x="359568" y="609228"/>
            <a:ext cx="8422481" cy="0"/>
          </a:xfrm>
          <a:prstGeom prst="line">
            <a:avLst/>
          </a:prstGeom>
          <a:noFill/>
          <a:ln w="381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platzhalter 2"/>
          <p:cNvSpPr txBox="1">
            <a:spLocks/>
          </p:cNvSpPr>
          <p:nvPr userDrawn="1"/>
        </p:nvSpPr>
        <p:spPr>
          <a:xfrm>
            <a:off x="354723" y="360000"/>
            <a:ext cx="7444441" cy="24190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Digicomp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Microsoft Evolution Day 2015				</a:t>
            </a:r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056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587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568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45637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69" r:id="rId3"/>
    <p:sldLayoutId id="2147483671" r:id="rId4"/>
    <p:sldLayoutId id="2147483682" r:id="rId5"/>
    <p:sldLayoutId id="2147483683" r:id="rId6"/>
    <p:sldLayoutId id="2147483672" r:id="rId7"/>
    <p:sldLayoutId id="2147483673" r:id="rId8"/>
    <p:sldLayoutId id="2147483674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300"/>
        </a:spcAft>
        <a:buClr>
          <a:srgbClr val="71B253"/>
        </a:buClr>
        <a:buSzPct val="90000"/>
        <a:buFont typeface="Wingdings" panose="05000000000000000000" pitchFamily="2" charset="2"/>
        <a:buChar char="n"/>
        <a:defRPr lang="de-DE" sz="16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449263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71B253"/>
        </a:buClr>
        <a:buSzPct val="90000"/>
        <a:buFont typeface="Wingdings" panose="05000000000000000000" pitchFamily="2" charset="2"/>
        <a:buChar char="n"/>
        <a:defRPr lang="de-DE" sz="16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681038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71B253"/>
        </a:buClr>
        <a:buSzPct val="90000"/>
        <a:buFont typeface="Wingdings" panose="05000000000000000000" pitchFamily="2" charset="2"/>
        <a:buChar char="n"/>
        <a:defRPr lang="de-DE" sz="16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922338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71B253"/>
        </a:buClr>
        <a:buSzPct val="90000"/>
        <a:buFont typeface="Wingdings" panose="05000000000000000000" pitchFamily="2" charset="2"/>
        <a:buChar char="n"/>
        <a:defRPr lang="de-DE" sz="16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71B253"/>
        </a:buClr>
        <a:buSzPct val="90000"/>
        <a:buFont typeface="Wingdings" panose="05000000000000000000" pitchFamily="2" charset="2"/>
        <a:buNone/>
        <a:defRPr lang="de-CH" sz="16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922" userDrawn="1">
          <p15:clr>
            <a:srgbClr val="F26B43"/>
          </p15:clr>
        </p15:guide>
        <p15:guide id="2" orient="horz" pos="85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tiff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ww.corporatesoftware.ch/" TargetMode="External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SharePoint Branding in Office </a:t>
            </a:r>
            <a:r>
              <a:rPr lang="de-DE" dirty="0" smtClean="0"/>
              <a:t>365</a:t>
            </a:r>
          </a:p>
          <a:p>
            <a:r>
              <a:rPr lang="de-CH" dirty="0" smtClean="0"/>
              <a:t>Joris Baiutti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54318" y="3691452"/>
            <a:ext cx="1725682" cy="33855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de-CH" sz="1600" dirty="0" smtClean="0">
                <a:latin typeface="+mn-lt"/>
              </a:rPr>
              <a:t>Partner:</a:t>
            </a:r>
            <a:endParaRPr lang="de-CH" sz="1600" dirty="0">
              <a:latin typeface="+mn-lt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77" y="3502663"/>
            <a:ext cx="1971683" cy="72527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851" y="3765979"/>
            <a:ext cx="1587141" cy="24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8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Office 365 entwickelt sich ständig weiter auch im UI</a:t>
            </a:r>
            <a:endParaRPr lang="de-DE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406258"/>
            <a:ext cx="6074047" cy="81903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1923678"/>
            <a:ext cx="5827490" cy="969787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784" y="2355726"/>
            <a:ext cx="5433871" cy="190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6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Next Gen Portals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Video</a:t>
            </a:r>
          </a:p>
          <a:p>
            <a:r>
              <a:rPr lang="de-DE" dirty="0" err="1" smtClean="0"/>
              <a:t>Delve</a:t>
            </a:r>
            <a:endParaRPr lang="de-DE" dirty="0" smtClean="0"/>
          </a:p>
          <a:p>
            <a:r>
              <a:rPr lang="de-DE" dirty="0" err="1" smtClean="0"/>
              <a:t>Infopedia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082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Infopedia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19622"/>
            <a:ext cx="55499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5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Delve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91630"/>
            <a:ext cx="5868144" cy="305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0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Video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19622"/>
            <a:ext cx="7308304" cy="303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Simple Branding SharePoint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Custom Logo</a:t>
            </a:r>
          </a:p>
          <a:p>
            <a:r>
              <a:rPr lang="de-DE" dirty="0" err="1" smtClean="0"/>
              <a:t>Themes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61905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Custom Logo</a:t>
            </a:r>
          </a:p>
          <a:p>
            <a:r>
              <a:rPr lang="de-DE" dirty="0" err="1" smtClean="0"/>
              <a:t>Themes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164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Custom </a:t>
            </a:r>
            <a:r>
              <a:rPr lang="de-DE" dirty="0" err="1" smtClean="0"/>
              <a:t>Theme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Color</a:t>
            </a:r>
          </a:p>
          <a:p>
            <a:r>
              <a:rPr lang="de-DE" dirty="0" smtClean="0"/>
              <a:t>Font</a:t>
            </a:r>
          </a:p>
          <a:p>
            <a:r>
              <a:rPr lang="de-DE" dirty="0" smtClean="0"/>
              <a:t>Background Image</a:t>
            </a:r>
          </a:p>
          <a:p>
            <a:r>
              <a:rPr lang="de-DE" dirty="0" smtClean="0"/>
              <a:t>Masterpage</a:t>
            </a:r>
          </a:p>
          <a:p>
            <a:r>
              <a:rPr lang="de-DE" dirty="0" smtClean="0"/>
              <a:t>SharePoint Color Palette Tool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Custom </a:t>
            </a:r>
            <a:r>
              <a:rPr lang="de-DE" dirty="0" err="1" smtClean="0"/>
              <a:t>Theme</a:t>
            </a:r>
            <a:r>
              <a:rPr lang="de-DE" dirty="0" smtClean="0"/>
              <a:t> erstellen</a:t>
            </a:r>
          </a:p>
          <a:p>
            <a:r>
              <a:rPr lang="de-DE" dirty="0" smtClean="0"/>
              <a:t>Manuell applizieren</a:t>
            </a:r>
          </a:p>
          <a:p>
            <a:r>
              <a:rPr lang="de-DE" dirty="0" smtClean="0"/>
              <a:t>Automatisch mit App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7679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Chrome Developer Tools</a:t>
            </a:r>
          </a:p>
          <a:p>
            <a:r>
              <a:rPr lang="de-DE" dirty="0" smtClean="0"/>
              <a:t>Applizieren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6811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Agenda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Begrüssung</a:t>
            </a:r>
          </a:p>
          <a:p>
            <a:r>
              <a:rPr lang="de-CH" dirty="0" smtClean="0"/>
              <a:t>Vorstellung Referent</a:t>
            </a:r>
          </a:p>
          <a:p>
            <a:r>
              <a:rPr lang="de-CH" dirty="0" smtClean="0"/>
              <a:t>Branding Office 365</a:t>
            </a:r>
          </a:p>
          <a:p>
            <a:r>
              <a:rPr lang="de-CH" dirty="0" smtClean="0"/>
              <a:t>Simple Branding</a:t>
            </a:r>
          </a:p>
          <a:p>
            <a:r>
              <a:rPr lang="de-CH" dirty="0" err="1" smtClean="0"/>
              <a:t>Themes</a:t>
            </a:r>
            <a:endParaRPr lang="de-CH" dirty="0" smtClean="0"/>
          </a:p>
          <a:p>
            <a:r>
              <a:rPr lang="de-CH" dirty="0" smtClean="0"/>
              <a:t>Custom CSS</a:t>
            </a:r>
          </a:p>
          <a:p>
            <a:r>
              <a:rPr lang="de-CH" dirty="0" smtClean="0"/>
              <a:t>F&amp;A</a:t>
            </a:r>
          </a:p>
          <a:p>
            <a:r>
              <a:rPr lang="de-CH" dirty="0" smtClean="0"/>
              <a:t>Weiterführende Kurse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8069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Custom CSS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Custom CSS</a:t>
            </a:r>
          </a:p>
          <a:p>
            <a:r>
              <a:rPr lang="de-DE" dirty="0"/>
              <a:t>manuell applizieren</a:t>
            </a:r>
          </a:p>
          <a:p>
            <a:r>
              <a:rPr lang="de-DE" dirty="0" smtClean="0"/>
              <a:t>Automatisch applizieren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3207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CSS auf allen </a:t>
            </a:r>
            <a:r>
              <a:rPr lang="de-DE" smtClean="0"/>
              <a:t>Site </a:t>
            </a:r>
            <a:r>
              <a:rPr lang="de-DE" dirty="0" err="1" smtClean="0"/>
              <a:t>Collection‘s</a:t>
            </a:r>
            <a:r>
              <a:rPr lang="de-DE" dirty="0" smtClean="0"/>
              <a:t> applizieren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Responsive</a:t>
            </a:r>
            <a:r>
              <a:rPr lang="de-DE" dirty="0" smtClean="0"/>
              <a:t> Frameworks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Foundation</a:t>
            </a:r>
            <a:endParaRPr lang="de-DE" dirty="0" smtClean="0"/>
          </a:p>
          <a:p>
            <a:r>
              <a:rPr lang="de-DE" dirty="0" smtClean="0"/>
              <a:t>Bootstrap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4647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Developer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Sublime</a:t>
            </a:r>
          </a:p>
          <a:p>
            <a:r>
              <a:rPr lang="de-DE" dirty="0" smtClean="0"/>
              <a:t>Visual Studio</a:t>
            </a:r>
          </a:p>
          <a:p>
            <a:r>
              <a:rPr lang="de-DE" dirty="0" smtClean="0"/>
              <a:t>SharePoint Designer</a:t>
            </a:r>
          </a:p>
          <a:p>
            <a:r>
              <a:rPr lang="de-DE" dirty="0" smtClean="0"/>
              <a:t>Notepad ++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5905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F&amp;A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4674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Weiterführende Kurse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SharePoint 2013: Branding-Technologien für SharePoint 2013 und Office 365 («S3X»)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773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Links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Source Files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this</a:t>
            </a:r>
            <a:r>
              <a:rPr lang="de-CH" dirty="0" smtClean="0"/>
              <a:t> Session:</a:t>
            </a:r>
          </a:p>
          <a:p>
            <a:pPr lvl="1"/>
            <a:r>
              <a:rPr lang="en-US" dirty="0"/>
              <a:t>https://github.com/CorpSoftCH/EvolutionDay2015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1370013"/>
            <a:ext cx="2540000" cy="254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299942"/>
            <a:ext cx="1383014" cy="67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20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Vorstellung Referent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299943"/>
            <a:ext cx="1383014" cy="67767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95536" y="1563638"/>
            <a:ext cx="56166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Name:		</a:t>
            </a:r>
            <a:r>
              <a:rPr lang="de-CH" dirty="0" smtClean="0"/>
              <a:t>Joris Baiutti</a:t>
            </a:r>
            <a:endParaRPr lang="de-CH" dirty="0"/>
          </a:p>
          <a:p>
            <a:r>
              <a:rPr lang="de-CH" dirty="0"/>
              <a:t>Firma:		Corporate Software AG</a:t>
            </a:r>
          </a:p>
          <a:p>
            <a:r>
              <a:rPr lang="de-CH" dirty="0"/>
              <a:t>Funktion:		Consultant &amp; </a:t>
            </a:r>
            <a:r>
              <a:rPr lang="de-CH" dirty="0" smtClean="0"/>
              <a:t>Trainer</a:t>
            </a:r>
          </a:p>
          <a:p>
            <a:endParaRPr lang="de-CH" dirty="0"/>
          </a:p>
          <a:p>
            <a:r>
              <a:rPr lang="de-CH" dirty="0" smtClean="0">
                <a:hlinkClick r:id="rId4"/>
              </a:rPr>
              <a:t>www.corporatesoftware.ch</a:t>
            </a:r>
            <a:endParaRPr lang="de-CH" dirty="0" smtClean="0"/>
          </a:p>
          <a:p>
            <a:r>
              <a:rPr lang="de-CH" dirty="0" smtClean="0"/>
              <a:t>Follow @</a:t>
            </a:r>
            <a:r>
              <a:rPr lang="de-CH" dirty="0" err="1" smtClean="0"/>
              <a:t>CorpSoftCH</a:t>
            </a:r>
            <a:r>
              <a:rPr lang="de-CH" dirty="0" smtClean="0"/>
              <a:t> on Twitter</a:t>
            </a:r>
          </a:p>
          <a:p>
            <a:r>
              <a:rPr lang="de-CH" dirty="0"/>
              <a:t>#</a:t>
            </a:r>
            <a:r>
              <a:rPr lang="de-CH" dirty="0" smtClean="0"/>
              <a:t>SPB_Office365</a:t>
            </a:r>
          </a:p>
          <a:p>
            <a:r>
              <a:rPr lang="de-CH" dirty="0" smtClean="0"/>
              <a:t>Source Code und </a:t>
            </a:r>
            <a:r>
              <a:rPr lang="de-CH" dirty="0" err="1" smtClean="0"/>
              <a:t>Slides</a:t>
            </a:r>
            <a:r>
              <a:rPr lang="de-CH" dirty="0"/>
              <a:t> https://github.com/CorpSoftCH/EvolutionDay2015.git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707654"/>
            <a:ext cx="2538984" cy="2953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454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1" y="699542"/>
            <a:ext cx="8576596" cy="3932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>
                <a:solidFill>
                  <a:schemeClr val="accent5"/>
                </a:solidFill>
              </a:rPr>
              <a:t>Branden Sie Outlook oder Word?</a:t>
            </a:r>
          </a:p>
          <a:p>
            <a:pPr marL="0" indent="0">
              <a:buNone/>
            </a:pPr>
            <a:endParaRPr lang="de-DE" sz="28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de-DE" sz="2800" dirty="0" smtClean="0">
                <a:solidFill>
                  <a:schemeClr val="accent5"/>
                </a:solidFill>
              </a:rPr>
              <a:t>			Warum </a:t>
            </a:r>
            <a:r>
              <a:rPr lang="de-DE" sz="2800" dirty="0" err="1" smtClean="0">
                <a:solidFill>
                  <a:schemeClr val="accent5"/>
                </a:solidFill>
              </a:rPr>
              <a:t>Collaboration</a:t>
            </a:r>
            <a:r>
              <a:rPr lang="de-DE" sz="2800" dirty="0" smtClean="0">
                <a:solidFill>
                  <a:schemeClr val="accent5"/>
                </a:solidFill>
              </a:rPr>
              <a:t> Sites Branden?</a:t>
            </a:r>
          </a:p>
          <a:p>
            <a:pPr marL="0" indent="0">
              <a:buNone/>
            </a:pPr>
            <a:endParaRPr lang="de-DE" sz="28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de-DE" sz="2800" dirty="0" smtClean="0">
                <a:solidFill>
                  <a:schemeClr val="accent5"/>
                </a:solidFill>
              </a:rPr>
              <a:t>	Funktion &gt; Design</a:t>
            </a:r>
          </a:p>
          <a:p>
            <a:pPr marL="0" indent="0">
              <a:buNone/>
            </a:pPr>
            <a:endParaRPr lang="de-DE" sz="2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77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Branding Office 365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Custom Logo</a:t>
            </a:r>
          </a:p>
          <a:p>
            <a:r>
              <a:rPr lang="de-CH" smtClean="0"/>
              <a:t>Banner</a:t>
            </a:r>
            <a:endParaRPr lang="de-CH" dirty="0" smtClean="0"/>
          </a:p>
          <a:p>
            <a:r>
              <a:rPr lang="de-CH" dirty="0" smtClean="0"/>
              <a:t>Custom </a:t>
            </a:r>
            <a:r>
              <a:rPr lang="de-CH" dirty="0" err="1" smtClean="0"/>
              <a:t>Tiles</a:t>
            </a:r>
            <a:endParaRPr lang="de-CH" dirty="0" smtClean="0"/>
          </a:p>
          <a:p>
            <a:r>
              <a:rPr lang="de-CH" dirty="0" smtClean="0"/>
              <a:t>Login Page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476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454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Geringer Wartungsaufwand</a:t>
            </a:r>
          </a:p>
          <a:p>
            <a:r>
              <a:rPr lang="de-DE" dirty="0" smtClean="0"/>
              <a:t>Kleine Hürden bei Migration</a:t>
            </a:r>
          </a:p>
          <a:p>
            <a:r>
              <a:rPr lang="de-DE" dirty="0" smtClean="0"/>
              <a:t>Flexibel in der Zukunft</a:t>
            </a:r>
          </a:p>
          <a:p>
            <a:r>
              <a:rPr lang="de-DE" dirty="0" err="1" smtClean="0"/>
              <a:t>Responsive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smtClean="0"/>
              <a:t>Große Aufwände bei Updates</a:t>
            </a:r>
          </a:p>
          <a:p>
            <a:r>
              <a:rPr lang="de-DE" dirty="0" smtClean="0"/>
              <a:t>Abhängig von Entwicklern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wir wollen und was wir nicht wollen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78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Empfehlung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2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40" y="2288566"/>
            <a:ext cx="1090221" cy="855754"/>
          </a:xfrm>
          <a:prstGeom prst="rect">
            <a:avLst/>
          </a:prstGeom>
        </p:spPr>
      </p:pic>
      <p:sp>
        <p:nvSpPr>
          <p:cNvPr id="13" name="TextBox 18"/>
          <p:cNvSpPr txBox="1"/>
          <p:nvPr/>
        </p:nvSpPr>
        <p:spPr>
          <a:xfrm>
            <a:off x="1314048" y="3156586"/>
            <a:ext cx="87780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spc="-71" dirty="0"/>
              <a:t>Avoid custom</a:t>
            </a:r>
            <a:br>
              <a:rPr lang="en-US" sz="1400" spc="-71" dirty="0"/>
            </a:br>
            <a:r>
              <a:rPr lang="en-US" sz="1400" spc="-71" dirty="0"/>
              <a:t>master pages</a:t>
            </a:r>
            <a:endParaRPr lang="en-GB" sz="1400" spc="-71" dirty="0"/>
          </a:p>
        </p:txBody>
      </p:sp>
      <p:sp>
        <p:nvSpPr>
          <p:cNvPr id="14" name="TextBox 19"/>
          <p:cNvSpPr txBox="1"/>
          <p:nvPr/>
        </p:nvSpPr>
        <p:spPr>
          <a:xfrm>
            <a:off x="3903108" y="3150453"/>
            <a:ext cx="966290" cy="646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spc="-71" dirty="0"/>
              <a:t>Use Office 365 </a:t>
            </a:r>
            <a:br>
              <a:rPr lang="en-US" sz="1400" spc="-71" dirty="0"/>
            </a:br>
            <a:r>
              <a:rPr lang="en-US" sz="1400" spc="-71" dirty="0"/>
              <a:t>themes when</a:t>
            </a:r>
            <a:br>
              <a:rPr lang="en-US" sz="1400" spc="-71" dirty="0"/>
            </a:br>
            <a:r>
              <a:rPr lang="en-US" sz="1400" spc="-71" dirty="0"/>
              <a:t>possible</a:t>
            </a:r>
            <a:endParaRPr lang="en-GB" sz="1400" spc="-71" dirty="0"/>
          </a:p>
        </p:txBody>
      </p:sp>
      <p:sp>
        <p:nvSpPr>
          <p:cNvPr id="15" name="TextBox 20"/>
          <p:cNvSpPr txBox="1"/>
          <p:nvPr/>
        </p:nvSpPr>
        <p:spPr>
          <a:xfrm>
            <a:off x="6556380" y="3150453"/>
            <a:ext cx="1283172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spc="-71" dirty="0" smtClean="0"/>
              <a:t>Alternate CSS</a:t>
            </a:r>
            <a:br>
              <a:rPr lang="en-US" sz="1400" spc="-71" dirty="0" smtClean="0"/>
            </a:br>
            <a:r>
              <a:rPr lang="en-US" sz="1400" spc="-71" dirty="0" smtClean="0"/>
              <a:t>for advance settings</a:t>
            </a:r>
            <a:br>
              <a:rPr lang="en-US" sz="1400" spc="-71" dirty="0" smtClean="0"/>
            </a:br>
            <a:r>
              <a:rPr lang="en-US" sz="1400" spc="-71" dirty="0" smtClean="0"/>
              <a:t>and responsive</a:t>
            </a:r>
          </a:p>
          <a:p>
            <a:pPr algn="ctr"/>
            <a:r>
              <a:rPr lang="en-US" sz="1400" spc="-71" dirty="0" smtClean="0"/>
              <a:t>Design</a:t>
            </a:r>
            <a:endParaRPr lang="en-GB" sz="1400" spc="-71" dirty="0"/>
          </a:p>
        </p:txBody>
      </p:sp>
      <p:pic>
        <p:nvPicPr>
          <p:cNvPr id="17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998" y="2211710"/>
            <a:ext cx="1229927" cy="938743"/>
          </a:xfrm>
          <a:prstGeom prst="rect">
            <a:avLst/>
          </a:prstGeom>
        </p:spPr>
      </p:pic>
      <p:pic>
        <p:nvPicPr>
          <p:cNvPr id="18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809" y="2217842"/>
            <a:ext cx="936887" cy="92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9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 wir das erreichen können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Custom </a:t>
            </a:r>
            <a:r>
              <a:rPr lang="de-DE" dirty="0" err="1" smtClean="0"/>
              <a:t>Themes</a:t>
            </a:r>
            <a:endParaRPr lang="de-DE" dirty="0" smtClean="0"/>
          </a:p>
          <a:p>
            <a:r>
              <a:rPr lang="de-DE" dirty="0" smtClean="0"/>
              <a:t>Custom CSS</a:t>
            </a:r>
          </a:p>
          <a:p>
            <a:r>
              <a:rPr lang="de-DE" dirty="0" err="1" smtClean="0"/>
              <a:t>Javascript</a:t>
            </a:r>
            <a:endParaRPr lang="de-DE" dirty="0" smtClean="0"/>
          </a:p>
          <a:p>
            <a:r>
              <a:rPr lang="de-DE" dirty="0" smtClean="0"/>
              <a:t>Ohne Masterpages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60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gicomp 2013">
  <a:themeElements>
    <a:clrScheme name="Digicomp">
      <a:dk1>
        <a:sysClr val="windowText" lastClr="000000"/>
      </a:dk1>
      <a:lt1>
        <a:sysClr val="window" lastClr="FFFFFF"/>
      </a:lt1>
      <a:dk2>
        <a:srgbClr val="EDEDED"/>
      </a:dk2>
      <a:lt2>
        <a:srgbClr val="FFFFFF"/>
      </a:lt2>
      <a:accent1>
        <a:srgbClr val="71B253"/>
      </a:accent1>
      <a:accent2>
        <a:srgbClr val="A9D097"/>
      </a:accent2>
      <a:accent3>
        <a:srgbClr val="C6E0BA"/>
      </a:accent3>
      <a:accent4>
        <a:srgbClr val="91C37B"/>
      </a:accent4>
      <a:accent5>
        <a:srgbClr val="54873C"/>
      </a:accent5>
      <a:accent6>
        <a:srgbClr val="385A28"/>
      </a:accent6>
      <a:hlink>
        <a:srgbClr val="71B253"/>
      </a:hlink>
      <a:folHlink>
        <a:srgbClr val="71B253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9E1B291D-0126-46D6-8982-77581D5FE466}" vid="{6B321152-184A-4E68-97C9-F5E79B6D6440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Kursunterlagen_DE</Template>
  <TotalTime>1</TotalTime>
  <Words>240</Words>
  <Application>Microsoft Macintosh PowerPoint</Application>
  <PresentationFormat>On-screen Show (16:9)</PresentationFormat>
  <Paragraphs>121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Milo Offc</vt:lpstr>
      <vt:lpstr>Wingdings</vt:lpstr>
      <vt:lpstr>Arial</vt:lpstr>
      <vt:lpstr>Digicomp 2013</vt:lpstr>
      <vt:lpstr>PowerPoint Presentation</vt:lpstr>
      <vt:lpstr>Agenda</vt:lpstr>
      <vt:lpstr>Vorstellung Referent</vt:lpstr>
      <vt:lpstr>PowerPoint Presentation</vt:lpstr>
      <vt:lpstr>Branding Office 365</vt:lpstr>
      <vt:lpstr>Demo</vt:lpstr>
      <vt:lpstr>Was wir wollen und was wir nicht wollen</vt:lpstr>
      <vt:lpstr>Empfehlung</vt:lpstr>
      <vt:lpstr>Wie wir das erreichen können</vt:lpstr>
      <vt:lpstr>Office 365 entwickelt sich ständig weiter auch im UI</vt:lpstr>
      <vt:lpstr>Next Gen Portals</vt:lpstr>
      <vt:lpstr>Infopedia</vt:lpstr>
      <vt:lpstr>Delve</vt:lpstr>
      <vt:lpstr>Video</vt:lpstr>
      <vt:lpstr>Simple Branding SharePoint</vt:lpstr>
      <vt:lpstr>Demo</vt:lpstr>
      <vt:lpstr>Custom Theme</vt:lpstr>
      <vt:lpstr>Demo</vt:lpstr>
      <vt:lpstr>Demo</vt:lpstr>
      <vt:lpstr>Custom CSS</vt:lpstr>
      <vt:lpstr>Demo</vt:lpstr>
      <vt:lpstr>Responsive Frameworks</vt:lpstr>
      <vt:lpstr>Developer Tools</vt:lpstr>
      <vt:lpstr>F&amp;A</vt:lpstr>
      <vt:lpstr>Weiterführende Kurse</vt:lpstr>
      <vt:lpstr>Links</vt:lpstr>
    </vt:vector>
  </TitlesOfParts>
  <Company>Digicomp Academy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Micela Gwerder</dc:creator>
  <cp:lastModifiedBy>Matthias Gessenay</cp:lastModifiedBy>
  <cp:revision>42</cp:revision>
  <cp:lastPrinted>2015-10-28T14:03:23Z</cp:lastPrinted>
  <dcterms:created xsi:type="dcterms:W3CDTF">2015-08-27T07:46:25Z</dcterms:created>
  <dcterms:modified xsi:type="dcterms:W3CDTF">2015-11-08T09:03:27Z</dcterms:modified>
</cp:coreProperties>
</file>